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322" r:id="rId2"/>
    <p:sldId id="323" r:id="rId3"/>
    <p:sldId id="324" r:id="rId4"/>
    <p:sldId id="325" r:id="rId5"/>
    <p:sldId id="326" r:id="rId6"/>
    <p:sldId id="327" r:id="rId7"/>
    <p:sldId id="328"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49" r:id="rId29"/>
    <p:sldId id="350" r:id="rId30"/>
    <p:sldId id="351" r:id="rId31"/>
    <p:sldId id="352" r:id="rId32"/>
    <p:sldId id="353" r:id="rId33"/>
    <p:sldId id="354" r:id="rId34"/>
    <p:sldId id="355" r:id="rId35"/>
    <p:sldId id="356" r:id="rId36"/>
    <p:sldId id="357" r:id="rId37"/>
    <p:sldId id="358" r:id="rId38"/>
    <p:sldId id="359" r:id="rId39"/>
    <p:sldId id="360" r:id="rId40"/>
    <p:sldId id="361" r:id="rId41"/>
    <p:sldId id="362" r:id="rId42"/>
    <p:sldId id="363" r:id="rId43"/>
    <p:sldId id="364" r:id="rId44"/>
    <p:sldId id="365" r:id="rId45"/>
    <p:sldId id="366" r:id="rId46"/>
    <p:sldId id="367" r:id="rId47"/>
    <p:sldId id="368" r:id="rId48"/>
    <p:sldId id="369" r:id="rId49"/>
    <p:sldId id="370" r:id="rId50"/>
    <p:sldId id="371" r:id="rId51"/>
    <p:sldId id="372" r:id="rId52"/>
    <p:sldId id="373" r:id="rId53"/>
    <p:sldId id="375" r:id="rId54"/>
    <p:sldId id="376" r:id="rId55"/>
    <p:sldId id="377" r:id="rId56"/>
    <p:sldId id="374" r:id="rId57"/>
    <p:sldId id="378" r:id="rId58"/>
    <p:sldId id="379" r:id="rId59"/>
    <p:sldId id="380" r:id="rId60"/>
    <p:sldId id="381" r:id="rId61"/>
    <p:sldId id="382" r:id="rId62"/>
    <p:sldId id="383" r:id="rId63"/>
    <p:sldId id="384" r:id="rId64"/>
    <p:sldId id="385" r:id="rId65"/>
    <p:sldId id="386" r:id="rId66"/>
    <p:sldId id="387" r:id="rId67"/>
    <p:sldId id="388" r:id="rId68"/>
    <p:sldId id="389" r:id="rId69"/>
    <p:sldId id="390" r:id="rId70"/>
    <p:sldId id="300" r:id="rId71"/>
    <p:sldId id="301" r:id="rId72"/>
    <p:sldId id="302" r:id="rId73"/>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00" d="100"/>
          <a:sy n="100" d="100"/>
        </p:scale>
        <p:origin x="-96" y="-120"/>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notesMaster" Target="notesMasters/notesMaster1.xml"/><Relationship Id="rId75" Type="http://schemas.openxmlformats.org/officeDocument/2006/relationships/printerSettings" Target="printerSettings/printerSettings1.bin"/><Relationship Id="rId76" Type="http://schemas.openxmlformats.org/officeDocument/2006/relationships/presProps" Target="presProps.xml"/><Relationship Id="rId77" Type="http://schemas.openxmlformats.org/officeDocument/2006/relationships/viewProps" Target="viewProps.xml"/><Relationship Id="rId78" Type="http://schemas.openxmlformats.org/officeDocument/2006/relationships/theme" Target="theme/theme1.xml"/><Relationship Id="rId79"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3" r:id="rId20"/>
    <p:sldLayoutId id="2147483674" r:id="rId21"/>
    <p:sldLayoutId id="2147483675" r:id="rId22"/>
    <p:sldLayoutId id="2147483679" r:id="rId23"/>
    <p:sldLayoutId id="2147483681" r:id="rId24"/>
    <p:sldLayoutId id="2147483683" r:id="rId25"/>
    <p:sldLayoutId id="2147483684" r:id="rId26"/>
    <p:sldLayoutId id="2147483689" r:id="rId27"/>
    <p:sldLayoutId id="2147483690" r:id="rId28"/>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4398" y="3820813"/>
            <a:ext cx="8419172"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dirty="0" smtClean="0">
                <a:solidFill>
                  <a:srgbClr val="FFFFFF"/>
                </a:solidFill>
                <a:uFill>
                  <a:solidFill>
                    <a:srgbClr val="000000"/>
                  </a:solidFill>
                </a:uFill>
              </a:rPr>
              <a:t>II</a:t>
            </a:r>
            <a:r>
              <a:rPr kumimoji="0" lang="en-US" sz="6000" b="0" i="0" u="none" strike="noStrike" cap="none" spc="0" normalizeH="0" baseline="0" dirty="0" smtClean="0">
                <a:ln>
                  <a:noFill/>
                </a:ln>
                <a:solidFill>
                  <a:srgbClr val="FFFFFF"/>
                </a:solidFill>
                <a:effectLst/>
                <a:uFill>
                  <a:solidFill>
                    <a:srgbClr val="000000"/>
                  </a:solidFill>
                </a:uFill>
                <a:sym typeface="Gill Sans"/>
              </a:rPr>
              <a:t>. Pytho</a:t>
            </a:r>
            <a:r>
              <a:rPr lang="en-US" sz="6000" dirty="0" smtClean="0">
                <a:solidFill>
                  <a:srgbClr val="FFFFFF"/>
                </a:solidFill>
                <a:uFill>
                  <a:solidFill>
                    <a:srgbClr val="000000"/>
                  </a:solidFill>
                </a:uFill>
              </a:rPr>
              <a:t>n for Data Science</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1382502013"/>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699"/>
            <a:ext cx="9610412" cy="5352005"/>
          </a:xfrm>
          <a:prstGeom prst="rect">
            <a:avLst/>
          </a:prstGeom>
        </p:spPr>
      </p:pic>
    </p:spTree>
    <p:extLst>
      <p:ext uri="{BB962C8B-B14F-4D97-AF65-F5344CB8AC3E}">
        <p14:creationId xmlns:p14="http://schemas.microsoft.com/office/powerpoint/2010/main" val="211157203"/>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94" y="0"/>
            <a:ext cx="9291181" cy="5257800"/>
          </a:xfrm>
          <a:prstGeom prst="rect">
            <a:avLst/>
          </a:prstGeom>
        </p:spPr>
      </p:pic>
    </p:spTree>
    <p:extLst>
      <p:ext uri="{BB962C8B-B14F-4D97-AF65-F5344CB8AC3E}">
        <p14:creationId xmlns:p14="http://schemas.microsoft.com/office/powerpoint/2010/main" val="279712572"/>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
            <a:ext cx="9640939" cy="5130800"/>
          </a:xfrm>
          <a:prstGeom prst="rect">
            <a:avLst/>
          </a:prstGeom>
        </p:spPr>
      </p:pic>
    </p:spTree>
    <p:extLst>
      <p:ext uri="{BB962C8B-B14F-4D97-AF65-F5344CB8AC3E}">
        <p14:creationId xmlns:p14="http://schemas.microsoft.com/office/powerpoint/2010/main" val="4133839207"/>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76200"/>
            <a:ext cx="9363075" cy="5103479"/>
          </a:xfrm>
          <a:prstGeom prst="rect">
            <a:avLst/>
          </a:prstGeom>
        </p:spPr>
      </p:pic>
    </p:spTree>
    <p:extLst>
      <p:ext uri="{BB962C8B-B14F-4D97-AF65-F5344CB8AC3E}">
        <p14:creationId xmlns:p14="http://schemas.microsoft.com/office/powerpoint/2010/main" val="674835713"/>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0513"/>
            <a:ext cx="9363075" cy="5134329"/>
          </a:xfrm>
          <a:prstGeom prst="rect">
            <a:avLst/>
          </a:prstGeom>
        </p:spPr>
      </p:pic>
    </p:spTree>
    <p:extLst>
      <p:ext uri="{BB962C8B-B14F-4D97-AF65-F5344CB8AC3E}">
        <p14:creationId xmlns:p14="http://schemas.microsoft.com/office/powerpoint/2010/main" val="3276574443"/>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26842"/>
          </a:xfrm>
          <a:prstGeom prst="rect">
            <a:avLst/>
          </a:prstGeom>
        </p:spPr>
      </p:pic>
    </p:spTree>
    <p:extLst>
      <p:ext uri="{BB962C8B-B14F-4D97-AF65-F5344CB8AC3E}">
        <p14:creationId xmlns:p14="http://schemas.microsoft.com/office/powerpoint/2010/main" val="727301219"/>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
            <a:ext cx="9363075" cy="5189174"/>
          </a:xfrm>
          <a:prstGeom prst="rect">
            <a:avLst/>
          </a:prstGeom>
        </p:spPr>
      </p:pic>
      <p:pic>
        <p:nvPicPr>
          <p:cNvPr id="3" name="Picture 2"/>
          <p:cNvPicPr>
            <a:picLocks noChangeAspect="1"/>
          </p:cNvPicPr>
          <p:nvPr/>
        </p:nvPicPr>
        <p:blipFill>
          <a:blip r:embed="rId2"/>
          <a:stretch>
            <a:fillRect/>
          </a:stretch>
        </p:blipFill>
        <p:spPr>
          <a:xfrm>
            <a:off x="0" y="25400"/>
            <a:ext cx="9363075" cy="5189174"/>
          </a:xfrm>
          <a:prstGeom prst="rect">
            <a:avLst/>
          </a:prstGeom>
        </p:spPr>
      </p:pic>
    </p:spTree>
    <p:extLst>
      <p:ext uri="{BB962C8B-B14F-4D97-AF65-F5344CB8AC3E}">
        <p14:creationId xmlns:p14="http://schemas.microsoft.com/office/powerpoint/2010/main" val="2098495858"/>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71089"/>
            <a:ext cx="9363075" cy="5134329"/>
          </a:xfrm>
          <a:prstGeom prst="rect">
            <a:avLst/>
          </a:prstGeom>
        </p:spPr>
      </p:pic>
    </p:spTree>
    <p:extLst>
      <p:ext uri="{BB962C8B-B14F-4D97-AF65-F5344CB8AC3E}">
        <p14:creationId xmlns:p14="http://schemas.microsoft.com/office/powerpoint/2010/main" val="2906369082"/>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55612"/>
          </a:xfrm>
          <a:prstGeom prst="rect">
            <a:avLst/>
          </a:prstGeom>
        </p:spPr>
      </p:pic>
    </p:spTree>
    <p:extLst>
      <p:ext uri="{BB962C8B-B14F-4D97-AF65-F5344CB8AC3E}">
        <p14:creationId xmlns:p14="http://schemas.microsoft.com/office/powerpoint/2010/main" val="219784798"/>
      </p:ext>
    </p:extLst>
  </p:cSld>
  <p:clrMapOvr>
    <a:masterClrMapping/>
  </p:clrMapOvr>
  <p:transition xmlns:p14="http://schemas.microsoft.com/office/powerpoint/2010/mai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3665"/>
            <a:ext cx="9363075" cy="5044135"/>
          </a:xfrm>
          <a:prstGeom prst="rect">
            <a:avLst/>
          </a:prstGeom>
        </p:spPr>
      </p:pic>
      <p:pic>
        <p:nvPicPr>
          <p:cNvPr id="3" name="Picture 2"/>
          <p:cNvPicPr>
            <a:picLocks noChangeAspect="1"/>
          </p:cNvPicPr>
          <p:nvPr/>
        </p:nvPicPr>
        <p:blipFill>
          <a:blip r:embed="rId2"/>
          <a:stretch>
            <a:fillRect/>
          </a:stretch>
        </p:blipFill>
        <p:spPr>
          <a:xfrm>
            <a:off x="0" y="101600"/>
            <a:ext cx="9363075" cy="5044135"/>
          </a:xfrm>
          <a:prstGeom prst="rect">
            <a:avLst/>
          </a:prstGeom>
        </p:spPr>
      </p:pic>
    </p:spTree>
    <p:extLst>
      <p:ext uri="{BB962C8B-B14F-4D97-AF65-F5344CB8AC3E}">
        <p14:creationId xmlns:p14="http://schemas.microsoft.com/office/powerpoint/2010/main" val="3513020004"/>
      </p:ext>
    </p:extLst>
  </p:cSld>
  <p:clrMapOvr>
    <a:masterClrMapping/>
  </p:clrMapOvr>
  <p:transition xmlns:p14="http://schemas.microsoft.com/office/powerpoint/2010/mai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289" y="414230"/>
            <a:ext cx="1775421"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Recap</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4" name="Rectangle 3"/>
          <p:cNvSpPr/>
          <p:nvPr/>
        </p:nvSpPr>
        <p:spPr>
          <a:xfrm>
            <a:off x="544289" y="1077291"/>
            <a:ext cx="8242098" cy="1513235"/>
          </a:xfrm>
          <a:prstGeom prst="rect">
            <a:avLst/>
          </a:prstGeom>
        </p:spPr>
        <p:txBody>
          <a:bodyPr wrap="square">
            <a:spAutoFit/>
          </a:bodyPr>
          <a:lstStyle/>
          <a:p>
            <a:pPr marL="171449" marR="0" lvl="0" indent="-171449" algn="l" defTabSz="1524000">
              <a:spcBef>
                <a:spcPts val="500"/>
              </a:spcBef>
              <a:buSzPct val="86000"/>
              <a:buFont typeface="Lucida Grande"/>
              <a:buChar char="‣"/>
              <a:defRPr sz="1800">
                <a:uFillTx/>
              </a:defRPr>
            </a:pPr>
            <a:r>
              <a:rPr lang="en-US" sz="2800" dirty="0" smtClean="0"/>
              <a:t>Intro to Data Science</a:t>
            </a:r>
          </a:p>
          <a:p>
            <a:pPr marL="171449" marR="0" lvl="0" indent="-171449" algn="l" defTabSz="1524000">
              <a:spcBef>
                <a:spcPts val="500"/>
              </a:spcBef>
              <a:buSzPct val="86000"/>
              <a:buFont typeface="Lucida Grande"/>
              <a:buChar char="‣"/>
              <a:defRPr sz="1800">
                <a:uFillTx/>
              </a:defRPr>
            </a:pPr>
            <a:r>
              <a:rPr lang="en-US" sz="2800" dirty="0" smtClean="0"/>
              <a:t>SMART Goals</a:t>
            </a:r>
          </a:p>
          <a:p>
            <a:pPr marL="171449" marR="0" lvl="0" indent="-171449" algn="l" defTabSz="1524000">
              <a:spcBef>
                <a:spcPts val="500"/>
              </a:spcBef>
              <a:buSzPct val="86000"/>
              <a:buFont typeface="Lucida Grande"/>
              <a:buChar char="‣"/>
              <a:defRPr sz="1800">
                <a:uFillTx/>
              </a:defRPr>
            </a:pPr>
            <a:r>
              <a:rPr lang="en-US" sz="2800" dirty="0" err="1" smtClean="0"/>
              <a:t>Dev</a:t>
            </a:r>
            <a:r>
              <a:rPr lang="en-US" sz="2800" dirty="0" smtClean="0"/>
              <a:t> Environment Setup</a:t>
            </a:r>
            <a:endParaRPr lang="en-US" sz="2800" dirty="0"/>
          </a:p>
        </p:txBody>
      </p:sp>
    </p:spTree>
    <p:extLst>
      <p:ext uri="{BB962C8B-B14F-4D97-AF65-F5344CB8AC3E}">
        <p14:creationId xmlns:p14="http://schemas.microsoft.com/office/powerpoint/2010/main" val="305539045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363075" cy="5142414"/>
          </a:xfrm>
          <a:prstGeom prst="rect">
            <a:avLst/>
          </a:prstGeom>
        </p:spPr>
      </p:pic>
    </p:spTree>
    <p:extLst>
      <p:ext uri="{BB962C8B-B14F-4D97-AF65-F5344CB8AC3E}">
        <p14:creationId xmlns:p14="http://schemas.microsoft.com/office/powerpoint/2010/main" val="1602647439"/>
      </p:ext>
    </p:extLst>
  </p:cSld>
  <p:clrMapOvr>
    <a:masterClrMapping/>
  </p:clrMapOvr>
  <p:transition xmlns:p14="http://schemas.microsoft.com/office/powerpoint/2010/mai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368"/>
            <a:ext cx="9627853" cy="5233432"/>
          </a:xfrm>
          <a:prstGeom prst="rect">
            <a:avLst/>
          </a:prstGeom>
        </p:spPr>
      </p:pic>
    </p:spTree>
    <p:extLst>
      <p:ext uri="{BB962C8B-B14F-4D97-AF65-F5344CB8AC3E}">
        <p14:creationId xmlns:p14="http://schemas.microsoft.com/office/powerpoint/2010/main" val="1719242349"/>
      </p:ext>
    </p:extLst>
  </p:cSld>
  <p:clrMapOvr>
    <a:masterClrMapping/>
  </p:clrMapOvr>
  <p:transition xmlns:p14="http://schemas.microsoft.com/office/powerpoint/2010/mai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
            <a:ext cx="9363075" cy="5113742"/>
          </a:xfrm>
          <a:prstGeom prst="rect">
            <a:avLst/>
          </a:prstGeom>
        </p:spPr>
      </p:pic>
    </p:spTree>
    <p:extLst>
      <p:ext uri="{BB962C8B-B14F-4D97-AF65-F5344CB8AC3E}">
        <p14:creationId xmlns:p14="http://schemas.microsoft.com/office/powerpoint/2010/main" val="1011145210"/>
      </p:ext>
    </p:extLst>
  </p:cSld>
  <p:clrMapOvr>
    <a:masterClrMapping/>
  </p:clrMapOvr>
  <p:transition xmlns:p14="http://schemas.microsoft.com/office/powerpoint/2010/mai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363075" cy="5024286"/>
          </a:xfrm>
          <a:prstGeom prst="rect">
            <a:avLst/>
          </a:prstGeom>
        </p:spPr>
      </p:pic>
      <p:pic>
        <p:nvPicPr>
          <p:cNvPr id="3" name="Picture 2"/>
          <p:cNvPicPr>
            <a:picLocks noChangeAspect="1"/>
          </p:cNvPicPr>
          <p:nvPr/>
        </p:nvPicPr>
        <p:blipFill>
          <a:blip r:embed="rId2"/>
          <a:stretch>
            <a:fillRect/>
          </a:stretch>
        </p:blipFill>
        <p:spPr>
          <a:xfrm>
            <a:off x="-55724" y="-12958"/>
            <a:ext cx="9600228" cy="5151544"/>
          </a:xfrm>
          <a:prstGeom prst="rect">
            <a:avLst/>
          </a:prstGeom>
        </p:spPr>
      </p:pic>
    </p:spTree>
    <p:extLst>
      <p:ext uri="{BB962C8B-B14F-4D97-AF65-F5344CB8AC3E}">
        <p14:creationId xmlns:p14="http://schemas.microsoft.com/office/powerpoint/2010/main" val="1303284969"/>
      </p:ext>
    </p:extLst>
  </p:cSld>
  <p:clrMapOvr>
    <a:masterClrMapping/>
  </p:clrMapOvr>
  <p:transition xmlns:p14="http://schemas.microsoft.com/office/powerpoint/2010/mai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
            <a:ext cx="9363075" cy="5105663"/>
          </a:xfrm>
          <a:prstGeom prst="rect">
            <a:avLst/>
          </a:prstGeom>
        </p:spPr>
      </p:pic>
    </p:spTree>
    <p:extLst>
      <p:ext uri="{BB962C8B-B14F-4D97-AF65-F5344CB8AC3E}">
        <p14:creationId xmlns:p14="http://schemas.microsoft.com/office/powerpoint/2010/main" val="42818532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600"/>
            <a:ext cx="9363075" cy="5036077"/>
          </a:xfrm>
          <a:prstGeom prst="rect">
            <a:avLst/>
          </a:prstGeom>
        </p:spPr>
      </p:pic>
      <p:pic>
        <p:nvPicPr>
          <p:cNvPr id="3" name="Picture 2"/>
          <p:cNvPicPr>
            <a:picLocks noChangeAspect="1"/>
          </p:cNvPicPr>
          <p:nvPr/>
        </p:nvPicPr>
        <p:blipFill>
          <a:blip r:embed="rId2"/>
          <a:stretch>
            <a:fillRect/>
          </a:stretch>
        </p:blipFill>
        <p:spPr>
          <a:xfrm>
            <a:off x="0" y="101600"/>
            <a:ext cx="9363075" cy="5036077"/>
          </a:xfrm>
          <a:prstGeom prst="rect">
            <a:avLst/>
          </a:prstGeom>
        </p:spPr>
      </p:pic>
    </p:spTree>
    <p:extLst>
      <p:ext uri="{BB962C8B-B14F-4D97-AF65-F5344CB8AC3E}">
        <p14:creationId xmlns:p14="http://schemas.microsoft.com/office/powerpoint/2010/main" val="29810451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25902"/>
          </a:xfrm>
          <a:prstGeom prst="rect">
            <a:avLst/>
          </a:prstGeom>
        </p:spPr>
      </p:pic>
    </p:spTree>
    <p:extLst>
      <p:ext uri="{BB962C8B-B14F-4D97-AF65-F5344CB8AC3E}">
        <p14:creationId xmlns:p14="http://schemas.microsoft.com/office/powerpoint/2010/main" val="35396401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478366" cy="5207000"/>
          </a:xfrm>
          <a:prstGeom prst="rect">
            <a:avLst/>
          </a:prstGeom>
        </p:spPr>
      </p:pic>
    </p:spTree>
    <p:extLst>
      <p:ext uri="{BB962C8B-B14F-4D97-AF65-F5344CB8AC3E}">
        <p14:creationId xmlns:p14="http://schemas.microsoft.com/office/powerpoint/2010/main" val="29529512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28600"/>
            <a:ext cx="9363075" cy="4799083"/>
          </a:xfrm>
          <a:prstGeom prst="rect">
            <a:avLst/>
          </a:prstGeom>
        </p:spPr>
      </p:pic>
    </p:spTree>
    <p:extLst>
      <p:ext uri="{BB962C8B-B14F-4D97-AF65-F5344CB8AC3E}">
        <p14:creationId xmlns:p14="http://schemas.microsoft.com/office/powerpoint/2010/main" val="1881377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400"/>
            <a:ext cx="9363075" cy="4931327"/>
          </a:xfrm>
          <a:prstGeom prst="rect">
            <a:avLst/>
          </a:prstGeom>
        </p:spPr>
      </p:pic>
    </p:spTree>
    <p:extLst>
      <p:ext uri="{BB962C8B-B14F-4D97-AF65-F5344CB8AC3E}">
        <p14:creationId xmlns:p14="http://schemas.microsoft.com/office/powerpoint/2010/main" val="32217970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4289" y="414230"/>
            <a:ext cx="1775421"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
                  <a:solidFill>
                    <a:srgbClr val="000000"/>
                  </a:solidFill>
                </a:uFill>
                <a:latin typeface="+mn-lt"/>
                <a:ea typeface="+mn-ea"/>
                <a:cs typeface="+mn-cs"/>
                <a:sym typeface="Gill Sans"/>
              </a:rPr>
              <a:t>Agenda</a:t>
            </a:r>
            <a:endParaRPr kumimoji="0" lang="en-US" sz="2800" b="0" i="0" u="none" strike="noStrike" cap="none" spc="0" normalizeH="0" baseline="0" dirty="0">
              <a:ln>
                <a:noFill/>
              </a:ln>
              <a:solidFill>
                <a:srgbClr val="000000"/>
              </a:solidFill>
              <a:effectLst/>
              <a:uFill>
                <a:solidFill>
                  <a:srgbClr val="000000"/>
                </a:solidFill>
              </a:uFill>
              <a:latin typeface="+mn-lt"/>
              <a:ea typeface="+mn-ea"/>
              <a:cs typeface="+mn-cs"/>
              <a:sym typeface="Gill Sans"/>
            </a:endParaRPr>
          </a:p>
        </p:txBody>
      </p:sp>
      <p:sp>
        <p:nvSpPr>
          <p:cNvPr id="6" name="TextBox 5"/>
          <p:cNvSpPr txBox="1"/>
          <p:nvPr/>
        </p:nvSpPr>
        <p:spPr>
          <a:xfrm>
            <a:off x="544289" y="941678"/>
            <a:ext cx="8345772" cy="305724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54989" marR="40639" indent="-514350" algn="l" defTabSz="914400" rtl="0" fontAlgn="auto" latinLnBrk="1" hangingPunct="0">
              <a:lnSpc>
                <a:spcPct val="100000"/>
              </a:lnSpc>
              <a:spcBef>
                <a:spcPts val="0"/>
              </a:spcBef>
              <a:spcAft>
                <a:spcPts val="0"/>
              </a:spcAft>
              <a:buClrTx/>
              <a:buSzTx/>
              <a:buAutoNum type="arabicPeriod"/>
              <a:tabLst/>
            </a:pPr>
            <a:r>
              <a:rPr lang="en-US" sz="3200" dirty="0" smtClean="0">
                <a:solidFill>
                  <a:srgbClr val="000000"/>
                </a:solidFill>
                <a:uFill>
                  <a:solidFill>
                    <a:srgbClr val="000000"/>
                  </a:solidFill>
                </a:uFill>
              </a:rPr>
              <a:t>Why Python?</a:t>
            </a:r>
          </a:p>
          <a:p>
            <a:pPr marL="554989" marR="40639" indent="-514350" algn="l" defTabSz="914400" rtl="0" fontAlgn="auto" latinLnBrk="1" hangingPunct="0">
              <a:lnSpc>
                <a:spcPct val="100000"/>
              </a:lnSpc>
              <a:spcBef>
                <a:spcPts val="0"/>
              </a:spcBef>
              <a:spcAft>
                <a:spcPts val="0"/>
              </a:spcAft>
              <a:buClrTx/>
              <a:buSzTx/>
              <a:buAutoNum type="arabicPeriod"/>
              <a:tabLst/>
            </a:pPr>
            <a:r>
              <a:rPr lang="en-US" sz="3200" dirty="0" smtClean="0">
                <a:solidFill>
                  <a:srgbClr val="000000"/>
                </a:solidFill>
                <a:uFill>
                  <a:solidFill>
                    <a:srgbClr val="000000"/>
                  </a:solidFill>
                </a:uFill>
              </a:rPr>
              <a:t>Programming workflow and tools review</a:t>
            </a:r>
          </a:p>
          <a:p>
            <a:pPr marL="554989" marR="40639" indent="-514350" algn="l" defTabSz="914400" rtl="0" fontAlgn="auto" latinLnBrk="1" hangingPunct="0">
              <a:lnSpc>
                <a:spcPct val="100000"/>
              </a:lnSpc>
              <a:spcBef>
                <a:spcPts val="0"/>
              </a:spcBef>
              <a:spcAft>
                <a:spcPts val="0"/>
              </a:spcAft>
              <a:buClrTx/>
              <a:buSzTx/>
              <a:buAutoNum type="arabicPeriod"/>
              <a:tabLst/>
            </a:pPr>
            <a:r>
              <a:rPr kumimoji="0" lang="en-US" sz="3200" b="0" i="0" u="none" strike="noStrike" cap="none" spc="0" normalizeH="0" baseline="0" dirty="0" smtClean="0">
                <a:ln>
                  <a:noFill/>
                </a:ln>
                <a:solidFill>
                  <a:srgbClr val="000000"/>
                </a:solidFill>
                <a:effectLst/>
                <a:uFill>
                  <a:solidFill>
                    <a:srgbClr val="000000"/>
                  </a:solidFill>
                </a:uFill>
                <a:sym typeface="Gill Sans"/>
              </a:rPr>
              <a:t>Python in</a:t>
            </a:r>
            <a:r>
              <a:rPr kumimoji="0" lang="en-US" sz="3200" b="0" i="0" u="none" strike="noStrike" cap="none" spc="0" normalizeH="0" dirty="0" smtClean="0">
                <a:ln>
                  <a:noFill/>
                </a:ln>
                <a:solidFill>
                  <a:srgbClr val="000000"/>
                </a:solidFill>
                <a:effectLst/>
                <a:uFill>
                  <a:solidFill>
                    <a:srgbClr val="000000"/>
                  </a:solidFill>
                </a:uFill>
                <a:sym typeface="Gill Sans"/>
              </a:rPr>
              <a:t> the terminal </a:t>
            </a:r>
          </a:p>
          <a:p>
            <a:pPr marL="554989" marR="40639" indent="-514350" algn="l" defTabSz="914400" rtl="0" fontAlgn="auto" latinLnBrk="1" hangingPunct="0">
              <a:lnSpc>
                <a:spcPct val="100000"/>
              </a:lnSpc>
              <a:spcBef>
                <a:spcPts val="0"/>
              </a:spcBef>
              <a:spcAft>
                <a:spcPts val="0"/>
              </a:spcAft>
              <a:buClrTx/>
              <a:buSzTx/>
              <a:buAutoNum type="arabicPeriod"/>
              <a:tabLst/>
            </a:pPr>
            <a:r>
              <a:rPr lang="en-US" sz="3200" dirty="0" smtClean="0">
                <a:solidFill>
                  <a:srgbClr val="000000"/>
                </a:solidFill>
                <a:uFill>
                  <a:solidFill>
                    <a:srgbClr val="000000"/>
                  </a:solidFill>
                </a:uFill>
              </a:rPr>
              <a:t>Break</a:t>
            </a:r>
            <a:endParaRPr kumimoji="0" lang="en-US" sz="3200" b="0" i="0" u="none" strike="noStrike" cap="none" spc="0" normalizeH="0" dirty="0" smtClean="0">
              <a:ln>
                <a:noFill/>
              </a:ln>
              <a:solidFill>
                <a:srgbClr val="000000"/>
              </a:solidFill>
              <a:effectLst/>
              <a:uFill>
                <a:solidFill>
                  <a:srgbClr val="000000"/>
                </a:solidFill>
              </a:uFill>
              <a:sym typeface="Gill Sans"/>
            </a:endParaRPr>
          </a:p>
          <a:p>
            <a:pPr marL="554989" marR="40639" indent="-514350" algn="l" defTabSz="914400" rtl="0" fontAlgn="auto" latinLnBrk="1" hangingPunct="0">
              <a:lnSpc>
                <a:spcPct val="100000"/>
              </a:lnSpc>
              <a:spcBef>
                <a:spcPts val="0"/>
              </a:spcBef>
              <a:spcAft>
                <a:spcPts val="0"/>
              </a:spcAft>
              <a:buClrTx/>
              <a:buSzTx/>
              <a:buAutoNum type="arabicPeriod"/>
              <a:tabLst/>
            </a:pPr>
            <a:r>
              <a:rPr lang="en-US" sz="3200" dirty="0" smtClean="0">
                <a:solidFill>
                  <a:srgbClr val="000000"/>
                </a:solidFill>
                <a:uFill>
                  <a:solidFill>
                    <a:srgbClr val="000000"/>
                  </a:solidFill>
                </a:uFill>
              </a:rPr>
              <a:t>Lab- </a:t>
            </a:r>
            <a:r>
              <a:rPr lang="en-US" sz="3200" dirty="0" err="1" smtClean="0">
                <a:solidFill>
                  <a:srgbClr val="000000"/>
                </a:solidFill>
                <a:uFill>
                  <a:solidFill>
                    <a:srgbClr val="000000"/>
                  </a:solidFill>
                </a:uFill>
              </a:rPr>
              <a:t>iPython</a:t>
            </a:r>
            <a:r>
              <a:rPr lang="en-US" sz="3200" dirty="0" smtClean="0">
                <a:solidFill>
                  <a:srgbClr val="000000"/>
                </a:solidFill>
                <a:uFill>
                  <a:solidFill>
                    <a:srgbClr val="000000"/>
                  </a:solidFill>
                </a:uFill>
              </a:rPr>
              <a:t> Notebook and Pandas</a:t>
            </a:r>
            <a:endParaRPr kumimoji="0" lang="en-US" sz="3200" b="0" i="0" u="none" strike="noStrike" cap="none" spc="0" normalizeH="0" baseline="0" dirty="0" smtClean="0">
              <a:ln>
                <a:noFill/>
              </a:ln>
              <a:solidFill>
                <a:srgbClr val="000000"/>
              </a:solidFill>
              <a:effectLst/>
              <a:uFill>
                <a:solidFill>
                  <a:srgbClr val="000000"/>
                </a:solidFill>
              </a:uFill>
              <a:sym typeface="Gill Sans"/>
            </a:endParaRPr>
          </a:p>
          <a:p>
            <a:pPr marR="40639" algn="l" defTabSz="914400" rtl="0" fontAlgn="auto" latinLnBrk="1" hangingPunct="0">
              <a:lnSpc>
                <a:spcPct val="100000"/>
              </a:lnSpc>
              <a:spcBef>
                <a:spcPts val="0"/>
              </a:spcBef>
              <a:spcAft>
                <a:spcPts val="0"/>
              </a:spcAft>
              <a:buClrTx/>
              <a:buSzTx/>
              <a:tabLst/>
            </a:pPr>
            <a:endParaRPr kumimoji="0" lang="en-US" sz="3200" b="0" i="0" u="none" strike="noStrike" cap="none" spc="0" normalizeH="0" baseline="0" dirty="0">
              <a:ln>
                <a:noFill/>
              </a:ln>
              <a:solidFill>
                <a:srgbClr val="000000"/>
              </a:solidFill>
              <a:effectLst/>
              <a:uFill>
                <a:solidFill>
                  <a:srgbClr val="000000"/>
                </a:solidFill>
              </a:uFill>
              <a:sym typeface="Gill Sans"/>
            </a:endParaRPr>
          </a:p>
        </p:txBody>
      </p:sp>
    </p:spTree>
    <p:extLst>
      <p:ext uri="{BB962C8B-B14F-4D97-AF65-F5344CB8AC3E}">
        <p14:creationId xmlns:p14="http://schemas.microsoft.com/office/powerpoint/2010/main" val="3266296093"/>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578119" cy="5143500"/>
          </a:xfrm>
          <a:prstGeom prst="rect">
            <a:avLst/>
          </a:prstGeom>
        </p:spPr>
      </p:pic>
    </p:spTree>
    <p:extLst>
      <p:ext uri="{BB962C8B-B14F-4D97-AF65-F5344CB8AC3E}">
        <p14:creationId xmlns:p14="http://schemas.microsoft.com/office/powerpoint/2010/main" val="3333266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9700"/>
            <a:ext cx="9363075" cy="4968327"/>
          </a:xfrm>
          <a:prstGeom prst="rect">
            <a:avLst/>
          </a:prstGeom>
        </p:spPr>
      </p:pic>
    </p:spTree>
    <p:extLst>
      <p:ext uri="{BB962C8B-B14F-4D97-AF65-F5344CB8AC3E}">
        <p14:creationId xmlns:p14="http://schemas.microsoft.com/office/powerpoint/2010/main" val="32681877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
            <a:ext cx="9363075" cy="5157763"/>
          </a:xfrm>
          <a:prstGeom prst="rect">
            <a:avLst/>
          </a:prstGeom>
        </p:spPr>
      </p:pic>
    </p:spTree>
    <p:extLst>
      <p:ext uri="{BB962C8B-B14F-4D97-AF65-F5344CB8AC3E}">
        <p14:creationId xmlns:p14="http://schemas.microsoft.com/office/powerpoint/2010/main" val="368240159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42032"/>
          </a:xfrm>
          <a:prstGeom prst="rect">
            <a:avLst/>
          </a:prstGeom>
        </p:spPr>
      </p:pic>
    </p:spTree>
    <p:extLst>
      <p:ext uri="{BB962C8B-B14F-4D97-AF65-F5344CB8AC3E}">
        <p14:creationId xmlns:p14="http://schemas.microsoft.com/office/powerpoint/2010/main" val="3334418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21405"/>
          </a:xfrm>
          <a:prstGeom prst="rect">
            <a:avLst/>
          </a:prstGeom>
        </p:spPr>
      </p:pic>
    </p:spTree>
    <p:extLst>
      <p:ext uri="{BB962C8B-B14F-4D97-AF65-F5344CB8AC3E}">
        <p14:creationId xmlns:p14="http://schemas.microsoft.com/office/powerpoint/2010/main" val="10121236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3801" cy="5257800"/>
          </a:xfrm>
          <a:prstGeom prst="rect">
            <a:avLst/>
          </a:prstGeom>
        </p:spPr>
      </p:pic>
    </p:spTree>
    <p:extLst>
      <p:ext uri="{BB962C8B-B14F-4D97-AF65-F5344CB8AC3E}">
        <p14:creationId xmlns:p14="http://schemas.microsoft.com/office/powerpoint/2010/main" val="115788067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
            <a:ext cx="9363075" cy="5108597"/>
          </a:xfrm>
          <a:prstGeom prst="rect">
            <a:avLst/>
          </a:prstGeom>
        </p:spPr>
      </p:pic>
    </p:spTree>
    <p:extLst>
      <p:ext uri="{BB962C8B-B14F-4D97-AF65-F5344CB8AC3E}">
        <p14:creationId xmlns:p14="http://schemas.microsoft.com/office/powerpoint/2010/main" val="361345391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9797211" cy="5391415"/>
          </a:xfrm>
          <a:prstGeom prst="rect">
            <a:avLst/>
          </a:prstGeom>
        </p:spPr>
      </p:pic>
    </p:spTree>
    <p:extLst>
      <p:ext uri="{BB962C8B-B14F-4D97-AF65-F5344CB8AC3E}">
        <p14:creationId xmlns:p14="http://schemas.microsoft.com/office/powerpoint/2010/main" val="238848062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25400"/>
            <a:ext cx="9296400" cy="5207000"/>
          </a:xfrm>
          <a:prstGeom prst="rect">
            <a:avLst/>
          </a:prstGeom>
        </p:spPr>
      </p:pic>
    </p:spTree>
    <p:extLst>
      <p:ext uri="{BB962C8B-B14F-4D97-AF65-F5344CB8AC3E}">
        <p14:creationId xmlns:p14="http://schemas.microsoft.com/office/powerpoint/2010/main" val="254596781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 y="0"/>
            <a:ext cx="9409470" cy="5351236"/>
          </a:xfrm>
          <a:prstGeom prst="rect">
            <a:avLst/>
          </a:prstGeom>
        </p:spPr>
      </p:pic>
    </p:spTree>
    <p:extLst>
      <p:ext uri="{BB962C8B-B14F-4D97-AF65-F5344CB8AC3E}">
        <p14:creationId xmlns:p14="http://schemas.microsoft.com/office/powerpoint/2010/main" val="29937717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864706" cy="5377664"/>
          </a:xfrm>
          <a:prstGeom prst="rect">
            <a:avLst/>
          </a:prstGeom>
        </p:spPr>
      </p:pic>
    </p:spTree>
    <p:extLst>
      <p:ext uri="{BB962C8B-B14F-4D97-AF65-F5344CB8AC3E}">
        <p14:creationId xmlns:p14="http://schemas.microsoft.com/office/powerpoint/2010/main" val="1913317418"/>
      </p:ext>
    </p:extLst>
  </p:cSld>
  <p:clrMapOvr>
    <a:masterClrMapping/>
  </p:clrMapOvr>
  <p:transition xmlns:p14="http://schemas.microsoft.com/office/powerpoint/2010/mai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1"/>
            <a:ext cx="9473747" cy="5360315"/>
          </a:xfrm>
          <a:prstGeom prst="rect">
            <a:avLst/>
          </a:prstGeom>
        </p:spPr>
      </p:pic>
    </p:spTree>
    <p:extLst>
      <p:ext uri="{BB962C8B-B14F-4D97-AF65-F5344CB8AC3E}">
        <p14:creationId xmlns:p14="http://schemas.microsoft.com/office/powerpoint/2010/main" val="2648548980"/>
      </p:ext>
    </p:extLst>
  </p:cSld>
  <p:clrMapOvr>
    <a:masterClrMapping/>
  </p:clrMapOvr>
  <p:transition xmlns:p14="http://schemas.microsoft.com/office/powerpoint/2010/mai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1"/>
            <a:ext cx="9337675" cy="5272293"/>
          </a:xfrm>
          <a:prstGeom prst="rect">
            <a:avLst/>
          </a:prstGeom>
        </p:spPr>
      </p:pic>
    </p:spTree>
    <p:extLst>
      <p:ext uri="{BB962C8B-B14F-4D97-AF65-F5344CB8AC3E}">
        <p14:creationId xmlns:p14="http://schemas.microsoft.com/office/powerpoint/2010/main" val="4234675727"/>
      </p:ext>
    </p:extLst>
  </p:cSld>
  <p:clrMapOvr>
    <a:masterClrMapping/>
  </p:clrMapOvr>
  <p:transition xmlns:p14="http://schemas.microsoft.com/office/powerpoint/2010/mai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460270" cy="5351005"/>
          </a:xfrm>
          <a:prstGeom prst="rect">
            <a:avLst/>
          </a:prstGeom>
        </p:spPr>
      </p:pic>
    </p:spTree>
    <p:extLst>
      <p:ext uri="{BB962C8B-B14F-4D97-AF65-F5344CB8AC3E}">
        <p14:creationId xmlns:p14="http://schemas.microsoft.com/office/powerpoint/2010/main" val="4004755952"/>
      </p:ext>
    </p:extLst>
  </p:cSld>
  <p:clrMapOvr>
    <a:masterClrMapping/>
  </p:clrMapOvr>
  <p:transition xmlns:p14="http://schemas.microsoft.com/office/powerpoint/2010/mai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3674" y="-1"/>
            <a:ext cx="9466749" cy="5286571"/>
          </a:xfrm>
          <a:prstGeom prst="rect">
            <a:avLst/>
          </a:prstGeom>
        </p:spPr>
      </p:pic>
    </p:spTree>
    <p:extLst>
      <p:ext uri="{BB962C8B-B14F-4D97-AF65-F5344CB8AC3E}">
        <p14:creationId xmlns:p14="http://schemas.microsoft.com/office/powerpoint/2010/main" val="1962981840"/>
      </p:ext>
    </p:extLst>
  </p:cSld>
  <p:clrMapOvr>
    <a:masterClrMapping/>
  </p:clrMapOvr>
  <p:transition xmlns:p14="http://schemas.microsoft.com/office/powerpoint/2010/mai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460270" cy="5354384"/>
          </a:xfrm>
          <a:prstGeom prst="rect">
            <a:avLst/>
          </a:prstGeom>
        </p:spPr>
      </p:pic>
    </p:spTree>
    <p:extLst>
      <p:ext uri="{BB962C8B-B14F-4D97-AF65-F5344CB8AC3E}">
        <p14:creationId xmlns:p14="http://schemas.microsoft.com/office/powerpoint/2010/main" val="3766094908"/>
      </p:ext>
    </p:extLst>
  </p:cSld>
  <p:clrMapOvr>
    <a:masterClrMapping/>
  </p:clrMapOvr>
  <p:transition xmlns:p14="http://schemas.microsoft.com/office/powerpoint/2010/mai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1"/>
            <a:ext cx="9363075" cy="5246879"/>
          </a:xfrm>
          <a:prstGeom prst="rect">
            <a:avLst/>
          </a:prstGeom>
        </p:spPr>
      </p:pic>
    </p:spTree>
    <p:extLst>
      <p:ext uri="{BB962C8B-B14F-4D97-AF65-F5344CB8AC3E}">
        <p14:creationId xmlns:p14="http://schemas.microsoft.com/office/powerpoint/2010/main" val="3410006547"/>
      </p:ext>
    </p:extLst>
  </p:cSld>
  <p:clrMapOvr>
    <a:masterClrMapping/>
  </p:clrMapOvr>
  <p:transition xmlns:p14="http://schemas.microsoft.com/office/powerpoint/2010/mai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0"/>
            <a:ext cx="9302262" cy="5257800"/>
          </a:xfrm>
          <a:prstGeom prst="rect">
            <a:avLst/>
          </a:prstGeom>
        </p:spPr>
      </p:pic>
    </p:spTree>
    <p:extLst>
      <p:ext uri="{BB962C8B-B14F-4D97-AF65-F5344CB8AC3E}">
        <p14:creationId xmlns:p14="http://schemas.microsoft.com/office/powerpoint/2010/main" val="4209967133"/>
      </p:ext>
    </p:extLst>
  </p:cSld>
  <p:clrMapOvr>
    <a:masterClrMapping/>
  </p:clrMapOvr>
  <p:transition xmlns:p14="http://schemas.microsoft.com/office/powerpoint/2010/mai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87504" cy="5257800"/>
          </a:xfrm>
          <a:prstGeom prst="rect">
            <a:avLst/>
          </a:prstGeom>
        </p:spPr>
      </p:pic>
    </p:spTree>
    <p:extLst>
      <p:ext uri="{BB962C8B-B14F-4D97-AF65-F5344CB8AC3E}">
        <p14:creationId xmlns:p14="http://schemas.microsoft.com/office/powerpoint/2010/main" val="2116114066"/>
      </p:ext>
    </p:extLst>
  </p:cSld>
  <p:clrMapOvr>
    <a:masterClrMapping/>
  </p:clrMapOvr>
  <p:transition xmlns:p14="http://schemas.microsoft.com/office/powerpoint/2010/mai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24677" cy="5257800"/>
          </a:xfrm>
          <a:prstGeom prst="rect">
            <a:avLst/>
          </a:prstGeom>
        </p:spPr>
      </p:pic>
    </p:spTree>
    <p:extLst>
      <p:ext uri="{BB962C8B-B14F-4D97-AF65-F5344CB8AC3E}">
        <p14:creationId xmlns:p14="http://schemas.microsoft.com/office/powerpoint/2010/main" val="2323312121"/>
      </p:ext>
    </p:extLst>
  </p:cSld>
  <p:clrMapOvr>
    <a:masterClrMapping/>
  </p:clrMapOvr>
  <p:transition xmlns:p14="http://schemas.microsoft.com/office/powerpoint/2010/mai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27662" cy="5257800"/>
          </a:xfrm>
          <a:prstGeom prst="rect">
            <a:avLst/>
          </a:prstGeom>
        </p:spPr>
      </p:pic>
    </p:spTree>
    <p:extLst>
      <p:ext uri="{BB962C8B-B14F-4D97-AF65-F5344CB8AC3E}">
        <p14:creationId xmlns:p14="http://schemas.microsoft.com/office/powerpoint/2010/main" val="3584383547"/>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7404" cy="5257800"/>
          </a:xfrm>
          <a:prstGeom prst="rect">
            <a:avLst/>
          </a:prstGeom>
        </p:spPr>
      </p:pic>
    </p:spTree>
    <p:extLst>
      <p:ext uri="{BB962C8B-B14F-4D97-AF65-F5344CB8AC3E}">
        <p14:creationId xmlns:p14="http://schemas.microsoft.com/office/powerpoint/2010/main" val="413538656"/>
      </p:ext>
    </p:extLst>
  </p:cSld>
  <p:clrMapOvr>
    <a:masterClrMapping/>
  </p:clrMapOvr>
  <p:transition xmlns:p14="http://schemas.microsoft.com/office/powerpoint/2010/mai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800" y="0"/>
            <a:ext cx="9258300" cy="5245100"/>
          </a:xfrm>
          <a:prstGeom prst="rect">
            <a:avLst/>
          </a:prstGeom>
        </p:spPr>
      </p:pic>
    </p:spTree>
    <p:extLst>
      <p:ext uri="{BB962C8B-B14F-4D97-AF65-F5344CB8AC3E}">
        <p14:creationId xmlns:p14="http://schemas.microsoft.com/office/powerpoint/2010/main" val="142005238"/>
      </p:ext>
    </p:extLst>
  </p:cSld>
  <p:clrMapOvr>
    <a:masterClrMapping/>
  </p:clrMapOvr>
  <p:transition xmlns:p14="http://schemas.microsoft.com/office/powerpoint/2010/mai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12700"/>
            <a:ext cx="9321800" cy="5219700"/>
          </a:xfrm>
          <a:prstGeom prst="rect">
            <a:avLst/>
          </a:prstGeom>
        </p:spPr>
      </p:pic>
    </p:spTree>
    <p:extLst>
      <p:ext uri="{BB962C8B-B14F-4D97-AF65-F5344CB8AC3E}">
        <p14:creationId xmlns:p14="http://schemas.microsoft.com/office/powerpoint/2010/main" val="465960075"/>
      </p:ext>
    </p:extLst>
  </p:cSld>
  <p:clrMapOvr>
    <a:masterClrMapping/>
  </p:clrMapOvr>
  <p:transition xmlns:p14="http://schemas.microsoft.com/office/powerpoint/2010/mai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363075" cy="5257800"/>
          </a:xfrm>
          <a:prstGeom prst="rect">
            <a:avLst/>
          </a:prstGeom>
        </p:spPr>
      </p:pic>
    </p:spTree>
    <p:extLst>
      <p:ext uri="{BB962C8B-B14F-4D97-AF65-F5344CB8AC3E}">
        <p14:creationId xmlns:p14="http://schemas.microsoft.com/office/powerpoint/2010/main" val="1485016547"/>
      </p:ext>
    </p:extLst>
  </p:cSld>
  <p:clrMapOvr>
    <a:masterClrMapping/>
  </p:clrMapOvr>
  <p:transition xmlns:p14="http://schemas.microsoft.com/office/powerpoint/2010/mai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699" y="-516"/>
            <a:ext cx="9442525" cy="5258316"/>
          </a:xfrm>
          <a:prstGeom prst="rect">
            <a:avLst/>
          </a:prstGeom>
        </p:spPr>
      </p:pic>
    </p:spTree>
    <p:extLst>
      <p:ext uri="{BB962C8B-B14F-4D97-AF65-F5344CB8AC3E}">
        <p14:creationId xmlns:p14="http://schemas.microsoft.com/office/powerpoint/2010/main" val="894203141"/>
      </p:ext>
    </p:extLst>
  </p:cSld>
  <p:clrMapOvr>
    <a:masterClrMapping/>
  </p:clrMapOvr>
  <p:transition xmlns:p14="http://schemas.microsoft.com/office/powerpoint/2010/mai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4500" cy="5245100"/>
          </a:xfrm>
          <a:prstGeom prst="rect">
            <a:avLst/>
          </a:prstGeom>
        </p:spPr>
      </p:pic>
    </p:spTree>
    <p:extLst>
      <p:ext uri="{BB962C8B-B14F-4D97-AF65-F5344CB8AC3E}">
        <p14:creationId xmlns:p14="http://schemas.microsoft.com/office/powerpoint/2010/main" val="3783298586"/>
      </p:ext>
    </p:extLst>
  </p:cSld>
  <p:clrMapOvr>
    <a:masterClrMapping/>
  </p:clrMapOvr>
  <p:transition xmlns:p14="http://schemas.microsoft.com/office/powerpoint/2010/mai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9" y="0"/>
            <a:ext cx="9363334" cy="5257800"/>
          </a:xfrm>
          <a:prstGeom prst="rect">
            <a:avLst/>
          </a:prstGeom>
        </p:spPr>
      </p:pic>
    </p:spTree>
    <p:extLst>
      <p:ext uri="{BB962C8B-B14F-4D97-AF65-F5344CB8AC3E}">
        <p14:creationId xmlns:p14="http://schemas.microsoft.com/office/powerpoint/2010/main" val="890145211"/>
      </p:ext>
    </p:extLst>
  </p:cSld>
  <p:clrMapOvr>
    <a:masterClrMapping/>
  </p:clrMapOvr>
  <p:transition xmlns:p14="http://schemas.microsoft.com/office/powerpoint/2010/mai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4500" cy="5257800"/>
          </a:xfrm>
          <a:prstGeom prst="rect">
            <a:avLst/>
          </a:prstGeom>
        </p:spPr>
      </p:pic>
    </p:spTree>
    <p:extLst>
      <p:ext uri="{BB962C8B-B14F-4D97-AF65-F5344CB8AC3E}">
        <p14:creationId xmlns:p14="http://schemas.microsoft.com/office/powerpoint/2010/main" val="463938303"/>
      </p:ext>
    </p:extLst>
  </p:cSld>
  <p:clrMapOvr>
    <a:masterClrMapping/>
  </p:clrMapOvr>
  <p:transition xmlns:p14="http://schemas.microsoft.com/office/powerpoint/2010/mai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9592" y="0"/>
            <a:ext cx="9397788" cy="5257800"/>
          </a:xfrm>
          <a:prstGeom prst="rect">
            <a:avLst/>
          </a:prstGeom>
        </p:spPr>
      </p:pic>
    </p:spTree>
    <p:extLst>
      <p:ext uri="{BB962C8B-B14F-4D97-AF65-F5344CB8AC3E}">
        <p14:creationId xmlns:p14="http://schemas.microsoft.com/office/powerpoint/2010/main" val="2921987446"/>
      </p:ext>
    </p:extLst>
  </p:cSld>
  <p:clrMapOvr>
    <a:masterClrMapping/>
  </p:clrMapOvr>
  <p:transition xmlns:p14="http://schemas.microsoft.com/office/powerpoint/2010/mai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5400"/>
            <a:ext cx="9363075" cy="5182000"/>
          </a:xfrm>
          <a:prstGeom prst="rect">
            <a:avLst/>
          </a:prstGeom>
        </p:spPr>
      </p:pic>
    </p:spTree>
    <p:extLst>
      <p:ext uri="{BB962C8B-B14F-4D97-AF65-F5344CB8AC3E}">
        <p14:creationId xmlns:p14="http://schemas.microsoft.com/office/powerpoint/2010/main" val="892993092"/>
      </p:ext>
    </p:extLst>
  </p:cSld>
  <p:clrMapOvr>
    <a:masterClrMapping/>
  </p:clrMapOvr>
  <p:transition xmlns:p14="http://schemas.microsoft.com/office/powerpoint/2010/mai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40239" cy="5257800"/>
          </a:xfrm>
          <a:prstGeom prst="rect">
            <a:avLst/>
          </a:prstGeom>
        </p:spPr>
      </p:pic>
    </p:spTree>
    <p:extLst>
      <p:ext uri="{BB962C8B-B14F-4D97-AF65-F5344CB8AC3E}">
        <p14:creationId xmlns:p14="http://schemas.microsoft.com/office/powerpoint/2010/main" val="606449198"/>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7404" cy="5257800"/>
          </a:xfrm>
          <a:prstGeom prst="rect">
            <a:avLst/>
          </a:prstGeom>
        </p:spPr>
      </p:pic>
    </p:spTree>
    <p:extLst>
      <p:ext uri="{BB962C8B-B14F-4D97-AF65-F5344CB8AC3E}">
        <p14:creationId xmlns:p14="http://schemas.microsoft.com/office/powerpoint/2010/main" val="2536827877"/>
      </p:ext>
    </p:extLst>
  </p:cSld>
  <p:clrMapOvr>
    <a:masterClrMapping/>
  </p:clrMapOvr>
  <p:transition xmlns:p14="http://schemas.microsoft.com/office/powerpoint/2010/mai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21800" cy="5245100"/>
          </a:xfrm>
          <a:prstGeom prst="rect">
            <a:avLst/>
          </a:prstGeom>
        </p:spPr>
      </p:pic>
    </p:spTree>
    <p:extLst>
      <p:ext uri="{BB962C8B-B14F-4D97-AF65-F5344CB8AC3E}">
        <p14:creationId xmlns:p14="http://schemas.microsoft.com/office/powerpoint/2010/main" val="1888114665"/>
      </p:ext>
    </p:extLst>
  </p:cSld>
  <p:clrMapOvr>
    <a:masterClrMapping/>
  </p:clrMapOvr>
  <p:transition xmlns:p14="http://schemas.microsoft.com/office/powerpoint/2010/mai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17780" cy="5257800"/>
          </a:xfrm>
          <a:prstGeom prst="rect">
            <a:avLst/>
          </a:prstGeom>
        </p:spPr>
      </p:pic>
    </p:spTree>
    <p:extLst>
      <p:ext uri="{BB962C8B-B14F-4D97-AF65-F5344CB8AC3E}">
        <p14:creationId xmlns:p14="http://schemas.microsoft.com/office/powerpoint/2010/main" val="2214413109"/>
      </p:ext>
    </p:extLst>
  </p:cSld>
  <p:clrMapOvr>
    <a:masterClrMapping/>
  </p:clrMapOvr>
  <p:transition xmlns:p14="http://schemas.microsoft.com/office/powerpoint/2010/mai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400" y="12700"/>
            <a:ext cx="9309100" cy="5219700"/>
          </a:xfrm>
          <a:prstGeom prst="rect">
            <a:avLst/>
          </a:prstGeom>
        </p:spPr>
      </p:pic>
    </p:spTree>
    <p:extLst>
      <p:ext uri="{BB962C8B-B14F-4D97-AF65-F5344CB8AC3E}">
        <p14:creationId xmlns:p14="http://schemas.microsoft.com/office/powerpoint/2010/main" val="621008580"/>
      </p:ext>
    </p:extLst>
  </p:cSld>
  <p:clrMapOvr>
    <a:masterClrMapping/>
  </p:clrMapOvr>
  <p:transition xmlns:p14="http://schemas.microsoft.com/office/powerpoint/2010/mai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2685" cy="5257800"/>
          </a:xfrm>
          <a:prstGeom prst="rect">
            <a:avLst/>
          </a:prstGeom>
        </p:spPr>
      </p:pic>
    </p:spTree>
    <p:extLst>
      <p:ext uri="{BB962C8B-B14F-4D97-AF65-F5344CB8AC3E}">
        <p14:creationId xmlns:p14="http://schemas.microsoft.com/office/powerpoint/2010/main" val="3145881105"/>
      </p:ext>
    </p:extLst>
  </p:cSld>
  <p:clrMapOvr>
    <a:masterClrMapping/>
  </p:clrMapOvr>
  <p:transition xmlns:p14="http://schemas.microsoft.com/office/powerpoint/2010/mai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47200" cy="5232400"/>
          </a:xfrm>
          <a:prstGeom prst="rect">
            <a:avLst/>
          </a:prstGeom>
        </p:spPr>
      </p:pic>
    </p:spTree>
    <p:extLst>
      <p:ext uri="{BB962C8B-B14F-4D97-AF65-F5344CB8AC3E}">
        <p14:creationId xmlns:p14="http://schemas.microsoft.com/office/powerpoint/2010/main" val="3327994303"/>
      </p:ext>
    </p:extLst>
  </p:cSld>
  <p:clrMapOvr>
    <a:masterClrMapping/>
  </p:clrMapOvr>
  <p:transition xmlns:p14="http://schemas.microsoft.com/office/powerpoint/2010/mai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47200" cy="5257800"/>
          </a:xfrm>
          <a:prstGeom prst="rect">
            <a:avLst/>
          </a:prstGeom>
        </p:spPr>
      </p:pic>
    </p:spTree>
    <p:extLst>
      <p:ext uri="{BB962C8B-B14F-4D97-AF65-F5344CB8AC3E}">
        <p14:creationId xmlns:p14="http://schemas.microsoft.com/office/powerpoint/2010/main" val="1986808913"/>
      </p:ext>
    </p:extLst>
  </p:cSld>
  <p:clrMapOvr>
    <a:masterClrMapping/>
  </p:clrMapOvr>
  <p:transition xmlns:p14="http://schemas.microsoft.com/office/powerpoint/2010/mai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12700"/>
            <a:ext cx="9447570" cy="5290124"/>
          </a:xfrm>
          <a:prstGeom prst="rect">
            <a:avLst/>
          </a:prstGeom>
        </p:spPr>
      </p:pic>
    </p:spTree>
    <p:extLst>
      <p:ext uri="{BB962C8B-B14F-4D97-AF65-F5344CB8AC3E}">
        <p14:creationId xmlns:p14="http://schemas.microsoft.com/office/powerpoint/2010/main" val="3325441787"/>
      </p:ext>
    </p:extLst>
  </p:cSld>
  <p:clrMapOvr>
    <a:masterClrMapping/>
  </p:clrMapOvr>
  <p:transition xmlns:p14="http://schemas.microsoft.com/office/powerpoint/2010/mai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52817" cy="5257800"/>
          </a:xfrm>
          <a:prstGeom prst="rect">
            <a:avLst/>
          </a:prstGeom>
        </p:spPr>
      </p:pic>
    </p:spTree>
    <p:extLst>
      <p:ext uri="{BB962C8B-B14F-4D97-AF65-F5344CB8AC3E}">
        <p14:creationId xmlns:p14="http://schemas.microsoft.com/office/powerpoint/2010/main" val="2420893654"/>
      </p:ext>
    </p:extLst>
  </p:cSld>
  <p:clrMapOvr>
    <a:masterClrMapping/>
  </p:clrMapOvr>
  <p:transition xmlns:p14="http://schemas.microsoft.com/office/powerpoint/2010/mai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399" y="139699"/>
            <a:ext cx="9781851" cy="5225005"/>
          </a:xfrm>
          <a:prstGeom prst="rect">
            <a:avLst/>
          </a:prstGeom>
        </p:spPr>
      </p:pic>
    </p:spTree>
    <p:extLst>
      <p:ext uri="{BB962C8B-B14F-4D97-AF65-F5344CB8AC3E}">
        <p14:creationId xmlns:p14="http://schemas.microsoft.com/office/powerpoint/2010/main" val="4188462682"/>
      </p:ext>
    </p:extLst>
  </p:cSld>
  <p:clrMapOvr>
    <a:masterClrMapping/>
  </p:clrMapOvr>
  <p:transition xmlns:p14="http://schemas.microsoft.com/office/powerpoint/2010/mai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486447" cy="5257800"/>
          </a:xfrm>
          <a:prstGeom prst="rect">
            <a:avLst/>
          </a:prstGeom>
        </p:spPr>
      </p:pic>
    </p:spTree>
    <p:extLst>
      <p:ext uri="{BB962C8B-B14F-4D97-AF65-F5344CB8AC3E}">
        <p14:creationId xmlns:p14="http://schemas.microsoft.com/office/powerpoint/2010/main" val="2536336808"/>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
            <a:ext cx="9363075" cy="5165001"/>
          </a:xfrm>
          <a:prstGeom prst="rect">
            <a:avLst/>
          </a:prstGeom>
        </p:spPr>
      </p:pic>
    </p:spTree>
    <p:extLst>
      <p:ext uri="{BB962C8B-B14F-4D97-AF65-F5344CB8AC3E}">
        <p14:creationId xmlns:p14="http://schemas.microsoft.com/office/powerpoint/2010/main" val="1594710474"/>
      </p:ext>
    </p:extLst>
  </p:cSld>
  <p:clrMapOvr>
    <a:masterClrMapping/>
  </p:clrMapOvr>
  <p:transition xmlns:p14="http://schemas.microsoft.com/office/powerpoint/2010/mai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385820"/>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sym typeface="Gill Sans"/>
              </a:rPr>
              <a:t>Exit</a:t>
            </a:r>
            <a:r>
              <a:rPr kumimoji="0" lang="en-US" sz="6000" b="0" i="0" u="none" strike="noStrike" cap="none" spc="0" normalizeH="0" dirty="0" smtClean="0">
                <a:ln>
                  <a:noFill/>
                </a:ln>
                <a:solidFill>
                  <a:srgbClr val="FFFFFF"/>
                </a:solidFill>
                <a:effectLst/>
                <a:uFill>
                  <a:solidFill>
                    <a:srgbClr val="000000"/>
                  </a:solidFill>
                </a:uFill>
                <a:sym typeface="Gill Sans"/>
              </a:rPr>
              <a:t> Ticket </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Tree>
    <p:extLst>
      <p:ext uri="{BB962C8B-B14F-4D97-AF65-F5344CB8AC3E}">
        <p14:creationId xmlns:p14="http://schemas.microsoft.com/office/powerpoint/2010/main" val="5283146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TODAY</a:t>
            </a:r>
            <a:endParaRPr sz="2400" b="1" dirty="0">
              <a:uFill>
                <a:solidFill/>
              </a:uFill>
            </a:endParaRPr>
          </a:p>
        </p:txBody>
      </p:sp>
      <p:sp>
        <p:nvSpPr>
          <p:cNvPr id="299" name="Shape 299"/>
          <p:cNvSpPr/>
          <p:nvPr/>
        </p:nvSpPr>
        <p:spPr>
          <a:xfrm>
            <a:off x="478637" y="1033785"/>
            <a:ext cx="8420366" cy="3272691"/>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t>Deep dive into python and programming tools</a:t>
            </a:r>
          </a:p>
          <a:p>
            <a:pPr marL="171449" marR="0" lvl="0" indent="-171449" algn="l" defTabSz="1524000">
              <a:spcBef>
                <a:spcPts val="500"/>
              </a:spcBef>
              <a:buSzPct val="86000"/>
              <a:buFont typeface="Lucida Grande"/>
              <a:buChar char="‣"/>
              <a:defRPr sz="1800">
                <a:uFillTx/>
              </a:defRPr>
            </a:pPr>
            <a:r>
              <a:rPr lang="en-US" sz="2800" dirty="0" smtClean="0"/>
              <a:t>Described the programming landscape</a:t>
            </a:r>
          </a:p>
          <a:p>
            <a:pPr marL="171449" marR="0" lvl="0" indent="-171449" algn="l" defTabSz="1524000">
              <a:spcBef>
                <a:spcPts val="500"/>
              </a:spcBef>
              <a:buSzPct val="86000"/>
              <a:buFont typeface="Lucida Grande"/>
              <a:buChar char="‣"/>
              <a:defRPr sz="1800">
                <a:uFillTx/>
              </a:defRPr>
            </a:pPr>
            <a:r>
              <a:rPr lang="en-US" sz="2800" dirty="0" smtClean="0"/>
              <a:t>Created our first </a:t>
            </a:r>
            <a:r>
              <a:rPr lang="en-US" sz="2800" dirty="0" err="1" smtClean="0"/>
              <a:t>iPython</a:t>
            </a:r>
            <a:r>
              <a:rPr lang="en-US" sz="2800" dirty="0" smtClean="0"/>
              <a:t> Notebook from scratch became familiar with how to work with data in python with the pandas library</a:t>
            </a:r>
          </a:p>
          <a:p>
            <a:pPr marL="171449" marR="0" lvl="0" indent="-171449" algn="l" defTabSz="1524000">
              <a:spcBef>
                <a:spcPts val="500"/>
              </a:spcBef>
              <a:buSzPct val="86000"/>
              <a:buFont typeface="Lucida Grande"/>
              <a:buChar char="‣"/>
              <a:defRPr sz="1800">
                <a:uFillTx/>
              </a:defRPr>
            </a:pPr>
            <a:r>
              <a:rPr lang="en-US" sz="2800" dirty="0" smtClean="0"/>
              <a:t>Preview of plotting and time series </a:t>
            </a: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160345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1" dirty="0" smtClean="0">
                <a:uFill>
                  <a:solidFill/>
                </a:uFill>
              </a:rPr>
              <a:t>UP NEXT</a:t>
            </a:r>
            <a:endParaRPr sz="2400" b="1" dirty="0">
              <a:uFill>
                <a:solidFill/>
              </a:uFill>
            </a:endParaRPr>
          </a:p>
        </p:txBody>
      </p:sp>
      <p:sp>
        <p:nvSpPr>
          <p:cNvPr id="299" name="Shape 299"/>
          <p:cNvSpPr/>
          <p:nvPr/>
        </p:nvSpPr>
        <p:spPr>
          <a:xfrm>
            <a:off x="478637" y="1033785"/>
            <a:ext cx="8420366" cy="2410916"/>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HW1 due by 5pm on Tuesday September 1</a:t>
            </a:r>
            <a:endParaRPr lang="en-US" sz="2800" dirty="0" smtClean="0">
              <a:uFill>
                <a:solidFill/>
              </a:uFill>
              <a:latin typeface="Helvetica"/>
              <a:ea typeface="Helvetica"/>
              <a:cs typeface="Helvetica"/>
              <a:sym typeface="Helvetica"/>
            </a:endParaRP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Intro to Machine Learning</a:t>
            </a:r>
          </a:p>
          <a:p>
            <a:pPr marL="171449" marR="0" lvl="0" indent="-171449" algn="l" defTabSz="1524000">
              <a:spcBef>
                <a:spcPts val="500"/>
              </a:spcBef>
              <a:buSzPct val="86000"/>
              <a:buFont typeface="Lucida Grande"/>
              <a:buChar char="‣"/>
              <a:defRPr sz="1800">
                <a:uFillTx/>
              </a:defRPr>
            </a:pPr>
            <a:r>
              <a:rPr lang="en-US" sz="2800" dirty="0" smtClean="0">
                <a:latin typeface="Helvetica"/>
                <a:ea typeface="Helvetica"/>
                <a:cs typeface="Helvetica"/>
                <a:sym typeface="Helvetica"/>
              </a:rPr>
              <a:t>Descriptive data sets</a:t>
            </a:r>
          </a:p>
          <a:p>
            <a:pPr marL="171449" marR="0" lvl="0" indent="-171449" algn="l" defTabSz="1524000">
              <a:spcBef>
                <a:spcPts val="500"/>
              </a:spcBef>
              <a:buSzPct val="86000"/>
              <a:buFont typeface="Lucida Grande"/>
              <a:buChar char="‣"/>
              <a:defRPr sz="1800">
                <a:uFillTx/>
              </a:defRPr>
            </a:pPr>
            <a:r>
              <a:rPr lang="en-US" sz="2800" dirty="0" smtClean="0">
                <a:uFill>
                  <a:solidFill/>
                </a:uFill>
                <a:latin typeface="Helvetica"/>
                <a:ea typeface="Helvetica"/>
                <a:cs typeface="Helvetica"/>
                <a:sym typeface="Helvetica"/>
              </a:rPr>
              <a:t>KNN </a:t>
            </a:r>
            <a:r>
              <a:rPr lang="en-US" sz="2800" dirty="0" err="1" smtClean="0">
                <a:uFill>
                  <a:solidFill/>
                </a:uFill>
                <a:latin typeface="Helvetica"/>
                <a:ea typeface="Helvetica"/>
                <a:cs typeface="Helvetica"/>
                <a:sym typeface="Helvetica"/>
              </a:rPr>
              <a:t>Alogrithm</a:t>
            </a:r>
            <a:r>
              <a:rPr lang="en-US" sz="2800" dirty="0" smtClean="0">
                <a:uFill>
                  <a:solidFill/>
                </a:uFill>
                <a:latin typeface="Helvetica"/>
                <a:ea typeface="Helvetica"/>
                <a:cs typeface="Helvetica"/>
                <a:sym typeface="Helvetica"/>
              </a:rPr>
              <a:t> </a:t>
            </a:r>
            <a:endParaRPr sz="2800" dirty="0" smtClean="0">
              <a:uFill>
                <a:solidFill/>
              </a:uFill>
              <a:latin typeface="Helvetica"/>
              <a:ea typeface="Helvetica"/>
              <a:cs typeface="Helvetica"/>
              <a:sym typeface="Helvetica"/>
            </a:endParaRPr>
          </a:p>
          <a:p>
            <a:pPr marL="0" marR="0" lvl="0" algn="l" defTabSz="1524000">
              <a:spcBef>
                <a:spcPts val="500"/>
              </a:spcBef>
              <a:buSzPct val="86000"/>
              <a:defRPr sz="1800">
                <a:uFillTx/>
              </a:defRPr>
            </a:pPr>
            <a:endParaRPr sz="2800" dirty="0">
              <a:uFill>
                <a:solidFill/>
              </a:uFill>
              <a:latin typeface="Helvetica"/>
              <a:ea typeface="Helvetica"/>
              <a:cs typeface="Helvetica"/>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146841322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34920"/>
          </a:xfrm>
          <a:prstGeom prst="rect">
            <a:avLst/>
          </a:prstGeom>
        </p:spPr>
      </p:pic>
    </p:spTree>
    <p:extLst>
      <p:ext uri="{BB962C8B-B14F-4D97-AF65-F5344CB8AC3E}">
        <p14:creationId xmlns:p14="http://schemas.microsoft.com/office/powerpoint/2010/main" val="3656608999"/>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42032"/>
          </a:xfrm>
          <a:prstGeom prst="rect">
            <a:avLst/>
          </a:prstGeom>
        </p:spPr>
      </p:pic>
    </p:spTree>
    <p:extLst>
      <p:ext uri="{BB962C8B-B14F-4D97-AF65-F5344CB8AC3E}">
        <p14:creationId xmlns:p14="http://schemas.microsoft.com/office/powerpoint/2010/main" val="2955893307"/>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394</TotalTime>
  <Words>202</Words>
  <Application>Microsoft Macintosh PowerPoint</Application>
  <PresentationFormat>Custom</PresentationFormat>
  <Paragraphs>24</Paragraphs>
  <Slides>72</Slides>
  <Notes>2</Notes>
  <HiddenSlides>0</HiddenSlides>
  <MMClips>0</MMClips>
  <ScaleCrop>false</ScaleCrop>
  <HeadingPairs>
    <vt:vector size="4" baseType="variant">
      <vt:variant>
        <vt:lpstr>Theme</vt:lpstr>
      </vt:variant>
      <vt:variant>
        <vt:i4>1</vt:i4>
      </vt:variant>
      <vt:variant>
        <vt:lpstr>Slide Titles</vt:lpstr>
      </vt:variant>
      <vt:variant>
        <vt:i4>72</vt:i4>
      </vt:variant>
    </vt:vector>
  </HeadingPairs>
  <TitlesOfParts>
    <vt:vector size="73"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Amy Roberts</cp:lastModifiedBy>
  <cp:revision>22</cp:revision>
  <dcterms:modified xsi:type="dcterms:W3CDTF">2015-08-27T22:22:59Z</dcterms:modified>
</cp:coreProperties>
</file>